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9144000"/>
  <p:notesSz cx="6858000" cy="9144000"/>
  <p:embeddedFontLst>
    <p:embeddedFont>
      <p:font typeface="Economica"/>
      <p:regular r:id="rId14"/>
      <p:bold r:id="rId15"/>
      <p:italic r:id="rId16"/>
      <p:boldItalic r:id="rId17"/>
    </p:embeddedFont>
    <p:embeddedFont>
      <p:font typeface="Questrial"/>
      <p:regular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Economica-bold.fntdata"/><Relationship Id="rId14" Type="http://schemas.openxmlformats.org/officeDocument/2006/relationships/font" Target="fonts/Economica-regular.fntdata"/><Relationship Id="rId17" Type="http://schemas.openxmlformats.org/officeDocument/2006/relationships/font" Target="fonts/Economica-boldItalic.fntdata"/><Relationship Id="rId16" Type="http://schemas.openxmlformats.org/officeDocument/2006/relationships/font" Target="fonts/Economica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regular.fntdata"/><Relationship Id="rId6" Type="http://schemas.openxmlformats.org/officeDocument/2006/relationships/slide" Target="slides/slide1.xml"/><Relationship Id="rId18" Type="http://schemas.openxmlformats.org/officeDocument/2006/relationships/font" Target="fonts/Questrial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jp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371599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I am a landscape archaeologist. I do survey - walk the landscape. Instead of digging a signle site, I apply archaeological methods to entire landscapes in order to look for patterns in human behavior.</a:t>
            </a:r>
          </a:p>
        </p:txBody>
      </p:sp>
      <p:sp>
        <p:nvSpPr>
          <p:cNvPr id="121" name="Shape 121"/>
          <p:cNvSpPr/>
          <p:nvPr>
            <p:ph idx="2" type="sldImg"/>
          </p:nvPr>
        </p:nvSpPr>
        <p:spPr>
          <a:xfrm>
            <a:off x="1371599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/>
          <p:nvPr>
            <p:ph idx="2" type="sldImg"/>
          </p:nvPr>
        </p:nvSpPr>
        <p:spPr>
          <a:xfrm>
            <a:off x="1371599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1371599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chemeClr val="dk1"/>
              </a:buClr>
              <a:buChar char="●"/>
            </a:pPr>
            <a:r>
              <a:rPr lang="en-US" sz="1400">
                <a:solidFill>
                  <a:schemeClr val="dk1"/>
                </a:solidFill>
              </a:rPr>
              <a:t>the geographical area in which the inhabitants of a village or camp obtain resources.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anchorCtr="0" anchor="b" bIns="121900" lIns="121900" rIns="121900" tIns="121900"/>
          <a:lstStyle>
            <a:lvl1pPr lvl="0" algn="ctr">
              <a:spcBef>
                <a:spcPts val="0"/>
              </a:spcBef>
              <a:buSzPct val="100000"/>
              <a:defRPr sz="6900"/>
            </a:lvl1pPr>
            <a:lvl2pPr lvl="1" algn="ctr">
              <a:spcBef>
                <a:spcPts val="0"/>
              </a:spcBef>
              <a:buSzPct val="100000"/>
              <a:defRPr sz="6900"/>
            </a:lvl2pPr>
            <a:lvl3pPr lvl="2" algn="ctr">
              <a:spcBef>
                <a:spcPts val="0"/>
              </a:spcBef>
              <a:buSzPct val="100000"/>
              <a:defRPr sz="6900"/>
            </a:lvl3pPr>
            <a:lvl4pPr lvl="3" algn="ctr">
              <a:spcBef>
                <a:spcPts val="0"/>
              </a:spcBef>
              <a:buSzPct val="100000"/>
              <a:defRPr sz="6900"/>
            </a:lvl4pPr>
            <a:lvl5pPr lvl="4" algn="ctr">
              <a:spcBef>
                <a:spcPts val="0"/>
              </a:spcBef>
              <a:buSzPct val="100000"/>
              <a:defRPr sz="6900"/>
            </a:lvl5pPr>
            <a:lvl6pPr lvl="5" algn="ctr">
              <a:spcBef>
                <a:spcPts val="0"/>
              </a:spcBef>
              <a:buSzPct val="100000"/>
              <a:defRPr sz="6900"/>
            </a:lvl6pPr>
            <a:lvl7pPr lvl="6" algn="ctr">
              <a:spcBef>
                <a:spcPts val="0"/>
              </a:spcBef>
              <a:buSzPct val="100000"/>
              <a:defRPr sz="6900"/>
            </a:lvl7pPr>
            <a:lvl8pPr lvl="7" algn="ctr">
              <a:spcBef>
                <a:spcPts val="0"/>
              </a:spcBef>
              <a:buSzPct val="100000"/>
              <a:defRPr sz="6900"/>
            </a:lvl8pPr>
            <a:lvl9pPr lvl="8" algn="ctr">
              <a:spcBef>
                <a:spcPts val="0"/>
              </a:spcBef>
              <a:buSzPct val="100000"/>
              <a:defRPr sz="69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121900" lIns="121900" rIns="121900" tIns="121900"/>
          <a:lstStyle>
            <a:lvl1pPr lvl="0" algn="ctr">
              <a:spcBef>
                <a:spcPts val="0"/>
              </a:spcBef>
              <a:buSzPct val="100000"/>
              <a:defRPr sz="16000"/>
            </a:lvl1pPr>
            <a:lvl2pPr lvl="1" algn="ctr">
              <a:spcBef>
                <a:spcPts val="0"/>
              </a:spcBef>
              <a:buSzPct val="100000"/>
              <a:defRPr sz="16000"/>
            </a:lvl2pPr>
            <a:lvl3pPr lvl="2" algn="ctr">
              <a:spcBef>
                <a:spcPts val="0"/>
              </a:spcBef>
              <a:buSzPct val="100000"/>
              <a:defRPr sz="16000"/>
            </a:lvl3pPr>
            <a:lvl4pPr lvl="3" algn="ctr">
              <a:spcBef>
                <a:spcPts val="0"/>
              </a:spcBef>
              <a:buSzPct val="100000"/>
              <a:defRPr sz="16000"/>
            </a:lvl4pPr>
            <a:lvl5pPr lvl="4" algn="ctr">
              <a:spcBef>
                <a:spcPts val="0"/>
              </a:spcBef>
              <a:buSzPct val="100000"/>
              <a:defRPr sz="16000"/>
            </a:lvl5pPr>
            <a:lvl6pPr lvl="5" algn="ctr">
              <a:spcBef>
                <a:spcPts val="0"/>
              </a:spcBef>
              <a:buSzPct val="100000"/>
              <a:defRPr sz="16000"/>
            </a:lvl6pPr>
            <a:lvl7pPr lvl="6" algn="ctr">
              <a:spcBef>
                <a:spcPts val="0"/>
              </a:spcBef>
              <a:buSzPct val="100000"/>
              <a:defRPr sz="16000"/>
            </a:lvl7pPr>
            <a:lvl8pPr lvl="7" algn="ctr">
              <a:spcBef>
                <a:spcPts val="0"/>
              </a:spcBef>
              <a:buSzPct val="100000"/>
              <a:defRPr sz="16000"/>
            </a:lvl8pPr>
            <a:lvl9pPr lvl="8" algn="ctr">
              <a:spcBef>
                <a:spcPts val="0"/>
              </a:spcBef>
              <a:buSzPct val="100000"/>
              <a:defRPr sz="16000"/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768093" y="585222"/>
            <a:ext cx="72468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rIns="121900" tIns="121900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buClr>
                <a:srgbClr val="0C0C0C"/>
              </a:buClr>
              <a:buSzPct val="100000"/>
              <a:buFont typeface="Questrial"/>
              <a:buNone/>
              <a:defRPr b="0" i="0" sz="3600" u="none" cap="none" strike="noStrike">
                <a:solidFill>
                  <a:srgbClr val="0C0C0C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768093" y="1879773"/>
            <a:ext cx="7290000" cy="4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/>
          <a:lstStyle>
            <a:lvl1pPr indent="48260" lvl="0" marL="91440" marR="0" rtl="0" algn="l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Questrial"/>
              <a:buChar char=" "/>
              <a:defRPr b="0" i="0" sz="2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3875" lvl="1" marL="265176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54355" lvl="2" marL="448056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48259" lvl="3" marL="5943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53340" lvl="4" marL="77724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50800" lvl="5" marL="914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57403" lvl="6" marL="1060704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0452" lvl="7" marL="1216152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54355" lvl="8" marL="1362456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0" type="dt"/>
          </p:nvPr>
        </p:nvSpPr>
        <p:spPr>
          <a:xfrm>
            <a:off x="768096" y="6470703"/>
            <a:ext cx="16155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rgbClr val="0C0C0C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>
            <a:off x="3632199" y="6470703"/>
            <a:ext cx="4426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C0C0C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127999" y="6470703"/>
            <a:ext cx="730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0C0C0C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2744012" y="1008933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6" name="Shape 66"/>
          <p:cNvSpPr/>
          <p:nvPr/>
        </p:nvSpPr>
        <p:spPr>
          <a:xfrm rot="10800000">
            <a:off x="5318350" y="4355670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7" name="Shape 67"/>
          <p:cNvSpPr txBox="1"/>
          <p:nvPr>
            <p:ph type="ctrTitle"/>
          </p:nvPr>
        </p:nvSpPr>
        <p:spPr>
          <a:xfrm>
            <a:off x="3044700" y="1925673"/>
            <a:ext cx="3054600" cy="204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044700" y="4155440"/>
            <a:ext cx="3054600" cy="9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H="1">
            <a:off x="7595937" y="613633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72" name="Shape 72"/>
          <p:cNvSpPr/>
          <p:nvPr/>
        </p:nvSpPr>
        <p:spPr>
          <a:xfrm flipH="1" rot="10800000">
            <a:off x="466425" y="4744470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73" name="Shape 73"/>
          <p:cNvSpPr txBox="1"/>
          <p:nvPr>
            <p:ph type="title"/>
          </p:nvPr>
        </p:nvSpPr>
        <p:spPr>
          <a:xfrm>
            <a:off x="773700" y="2408600"/>
            <a:ext cx="7596600" cy="2040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 txBox="1"/>
          <p:nvPr>
            <p:ph type="title"/>
          </p:nvPr>
        </p:nvSpPr>
        <p:spPr>
          <a:xfrm>
            <a:off x="311700" y="421233"/>
            <a:ext cx="8520600" cy="110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633633"/>
            <a:ext cx="8520600" cy="4472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421233"/>
            <a:ext cx="8520600" cy="110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311700" y="1633633"/>
            <a:ext cx="3999900" cy="4472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83" name="Shape 83"/>
          <p:cNvSpPr txBox="1"/>
          <p:nvPr>
            <p:ph idx="2" type="body"/>
          </p:nvPr>
        </p:nvSpPr>
        <p:spPr>
          <a:xfrm>
            <a:off x="4832400" y="1633633"/>
            <a:ext cx="3999900" cy="4472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21233"/>
            <a:ext cx="8520600" cy="110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865866"/>
            <a:ext cx="2808000" cy="3713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 txBox="1"/>
          <p:nvPr>
            <p:ph type="title"/>
          </p:nvPr>
        </p:nvSpPr>
        <p:spPr>
          <a:xfrm>
            <a:off x="490250" y="600200"/>
            <a:ext cx="58788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121900" lIns="121900" rIns="121900" tIns="12190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98" name="Shape 98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Shape 99"/>
          <p:cNvSpPr txBox="1"/>
          <p:nvPr>
            <p:ph type="title"/>
          </p:nvPr>
        </p:nvSpPr>
        <p:spPr>
          <a:xfrm>
            <a:off x="265500" y="1239033"/>
            <a:ext cx="4045200" cy="2381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" type="subTitle"/>
          </p:nvPr>
        </p:nvSpPr>
        <p:spPr>
          <a:xfrm>
            <a:off x="265500" y="3692000"/>
            <a:ext cx="4045200" cy="2098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" type="body"/>
          </p:nvPr>
        </p:nvSpPr>
        <p:spPr>
          <a:xfrm>
            <a:off x="319500" y="5625233"/>
            <a:ext cx="5998800" cy="798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 txBox="1"/>
          <p:nvPr>
            <p:ph type="title"/>
          </p:nvPr>
        </p:nvSpPr>
        <p:spPr>
          <a:xfrm>
            <a:off x="311700" y="1276166"/>
            <a:ext cx="8520600" cy="2838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311700" y="4216000"/>
            <a:ext cx="8520600" cy="142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457200" y="274637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1079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–"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762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101600" lvl="3" marL="1600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–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101600" lvl="4" marL="2057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101600" lvl="5" marL="2514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101600" lvl="6" marL="2971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101600" lvl="7" marL="3429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101600" lvl="8" marL="3886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0" type="dt"/>
          </p:nvPr>
        </p:nvSpPr>
        <p:spPr>
          <a:xfrm>
            <a:off x="457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1" type="ftr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6553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buSzPct val="100000"/>
              <a:defRPr sz="19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buSzPct val="100000"/>
              <a:defRPr sz="19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121900" lIns="121900" rIns="121900" tIns="12190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121900" lIns="121900" rIns="121900" tIns="121900"/>
          <a:lstStyle>
            <a:lvl1pPr lvl="0">
              <a:spcBef>
                <a:spcPts val="0"/>
              </a:spcBef>
              <a:buSzPct val="100000"/>
              <a:defRPr sz="6400"/>
            </a:lvl1pPr>
            <a:lvl2pPr lvl="1">
              <a:spcBef>
                <a:spcPts val="0"/>
              </a:spcBef>
              <a:buSzPct val="100000"/>
              <a:defRPr sz="6400"/>
            </a:lvl2pPr>
            <a:lvl3pPr lvl="2">
              <a:spcBef>
                <a:spcPts val="0"/>
              </a:spcBef>
              <a:buSzPct val="100000"/>
              <a:defRPr sz="6400"/>
            </a:lvl3pPr>
            <a:lvl4pPr lvl="3">
              <a:spcBef>
                <a:spcPts val="0"/>
              </a:spcBef>
              <a:buSzPct val="100000"/>
              <a:defRPr sz="6400"/>
            </a:lvl4pPr>
            <a:lvl5pPr lvl="4">
              <a:spcBef>
                <a:spcPts val="0"/>
              </a:spcBef>
              <a:buSzPct val="100000"/>
              <a:defRPr sz="6400"/>
            </a:lvl5pPr>
            <a:lvl6pPr lvl="5">
              <a:spcBef>
                <a:spcPts val="0"/>
              </a:spcBef>
              <a:buSzPct val="100000"/>
              <a:defRPr sz="6400"/>
            </a:lvl6pPr>
            <a:lvl7pPr lvl="6">
              <a:spcBef>
                <a:spcPts val="0"/>
              </a:spcBef>
              <a:buSzPct val="100000"/>
              <a:defRPr sz="6400"/>
            </a:lvl7pPr>
            <a:lvl8pPr lvl="7">
              <a:spcBef>
                <a:spcPts val="0"/>
              </a:spcBef>
              <a:buSzPct val="100000"/>
              <a:defRPr sz="6400"/>
            </a:lvl8pPr>
            <a:lvl9pPr lvl="8">
              <a:spcBef>
                <a:spcPts val="0"/>
              </a:spcBef>
              <a:buSzPct val="100000"/>
              <a:defRPr sz="64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166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" name="Shape 41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121900" lIns="121900" rIns="121900" tIns="121900"/>
          <a:lstStyle>
            <a:lvl1pPr lvl="0" algn="ctr">
              <a:spcBef>
                <a:spcPts val="0"/>
              </a:spcBef>
              <a:buSzPct val="100000"/>
              <a:defRPr sz="5600"/>
            </a:lvl1pPr>
            <a:lvl2pPr lvl="1" algn="ctr">
              <a:spcBef>
                <a:spcPts val="0"/>
              </a:spcBef>
              <a:buSzPct val="100000"/>
              <a:defRPr sz="5600"/>
            </a:lvl2pPr>
            <a:lvl3pPr lvl="2" algn="ctr">
              <a:spcBef>
                <a:spcPts val="0"/>
              </a:spcBef>
              <a:buSzPct val="100000"/>
              <a:defRPr sz="5600"/>
            </a:lvl3pPr>
            <a:lvl4pPr lvl="3" algn="ctr">
              <a:spcBef>
                <a:spcPts val="0"/>
              </a:spcBef>
              <a:buSzPct val="100000"/>
              <a:defRPr sz="5600"/>
            </a:lvl4pPr>
            <a:lvl5pPr lvl="4" algn="ctr">
              <a:spcBef>
                <a:spcPts val="0"/>
              </a:spcBef>
              <a:buSzPct val="100000"/>
              <a:defRPr sz="5600"/>
            </a:lvl5pPr>
            <a:lvl6pPr lvl="5" algn="ctr">
              <a:spcBef>
                <a:spcPts val="0"/>
              </a:spcBef>
              <a:buSzPct val="100000"/>
              <a:defRPr sz="5600"/>
            </a:lvl6pPr>
            <a:lvl7pPr lvl="6" algn="ctr">
              <a:spcBef>
                <a:spcPts val="0"/>
              </a:spcBef>
              <a:buSzPct val="100000"/>
              <a:defRPr sz="5600"/>
            </a:lvl7pPr>
            <a:lvl8pPr lvl="7" algn="ctr">
              <a:spcBef>
                <a:spcPts val="0"/>
              </a:spcBef>
              <a:buSzPct val="100000"/>
              <a:defRPr sz="5600"/>
            </a:lvl8pPr>
            <a:lvl9pPr lvl="8" algn="ctr">
              <a:spcBef>
                <a:spcPts val="0"/>
              </a:spcBef>
              <a:buSzPct val="100000"/>
              <a:defRPr sz="56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121900" lIns="121900" rIns="121900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anchorCtr="0" anchor="ctr" bIns="121900" lIns="121900" rIns="121900" tIns="12190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defRPr sz="24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defRPr sz="19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defRPr sz="19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defRPr sz="19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defRPr sz="19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defRPr sz="19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defRPr sz="19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defRPr sz="19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rIns="121900" tIns="12190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3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21233"/>
            <a:ext cx="8520600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633633"/>
            <a:ext cx="8520600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pen Sans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Relationship Id="rId4" Type="http://schemas.openxmlformats.org/officeDocument/2006/relationships/image" Target="../media/image05.png"/><Relationship Id="rId5" Type="http://schemas.openxmlformats.org/officeDocument/2006/relationships/image" Target="../media/image06.png"/><Relationship Id="rId6" Type="http://schemas.openxmlformats.org/officeDocument/2006/relationships/image" Target="../media/image02.png"/><Relationship Id="rId7" Type="http://schemas.openxmlformats.org/officeDocument/2006/relationships/image" Target="../media/image03.png"/><Relationship Id="rId8" Type="http://schemas.openxmlformats.org/officeDocument/2006/relationships/image" Target="../media/image0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8.png"/><Relationship Id="rId4" Type="http://schemas.openxmlformats.org/officeDocument/2006/relationships/image" Target="../media/image04.png"/><Relationship Id="rId5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subTitle"/>
          </p:nvPr>
        </p:nvSpPr>
        <p:spPr>
          <a:xfrm>
            <a:off x="6852900" y="4689249"/>
            <a:ext cx="22614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Questrial"/>
              <a:buNone/>
            </a:pPr>
            <a:r>
              <a:rPr lang="en-US" sz="1800">
                <a:solidFill>
                  <a:srgbClr val="0C0C0C"/>
                </a:solidFill>
                <a:latin typeface="Questrial"/>
                <a:ea typeface="Questrial"/>
                <a:cs typeface="Questrial"/>
                <a:sym typeface="Questrial"/>
              </a:rPr>
              <a:t>Shawn Ross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Questrial"/>
              <a:buNone/>
            </a:pPr>
            <a:r>
              <a:rPr lang="en-US" sz="1800">
                <a:solidFill>
                  <a:srgbClr val="0C0C0C"/>
                </a:solidFill>
                <a:latin typeface="Questrial"/>
                <a:ea typeface="Questrial"/>
                <a:cs typeface="Questrial"/>
                <a:sym typeface="Questrial"/>
              </a:rPr>
              <a:t>01 April </a:t>
            </a:r>
            <a:r>
              <a:rPr b="0" i="0" lang="en-US" sz="1800" u="none" cap="none" strike="noStrike">
                <a:solidFill>
                  <a:srgbClr val="0C0C0C"/>
                </a:solidFill>
                <a:latin typeface="Questrial"/>
                <a:ea typeface="Questrial"/>
                <a:cs typeface="Questrial"/>
                <a:sym typeface="Questrial"/>
              </a:rPr>
              <a:t>201</a:t>
            </a:r>
            <a:r>
              <a:rPr lang="en-US" sz="1800">
                <a:solidFill>
                  <a:srgbClr val="0C0C0C"/>
                </a:solidFill>
                <a:latin typeface="Questrial"/>
                <a:ea typeface="Questrial"/>
                <a:cs typeface="Questrial"/>
                <a:sym typeface="Questrial"/>
              </a:rPr>
              <a:t>7</a:t>
            </a:r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b="28539" l="0" r="8500" t="15036"/>
          <a:stretch/>
        </p:blipFill>
        <p:spPr>
          <a:xfrm>
            <a:off x="29687" y="0"/>
            <a:ext cx="9084623" cy="377882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 txBox="1"/>
          <p:nvPr/>
        </p:nvSpPr>
        <p:spPr>
          <a:xfrm>
            <a:off x="138550" y="4473050"/>
            <a:ext cx="6511500" cy="20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80000"/>
              </a:lnSpc>
              <a:spcBef>
                <a:spcPts val="0"/>
              </a:spcBef>
              <a:buClr>
                <a:srgbClr val="0C0C0C"/>
              </a:buClr>
              <a:buSzPct val="25000"/>
              <a:buFont typeface="Questrial"/>
              <a:buNone/>
            </a:pPr>
            <a:r>
              <a:rPr lang="en-US" sz="3200">
                <a:solidFill>
                  <a:srgbClr val="0C0C0C"/>
                </a:solidFill>
                <a:latin typeface="Questrial"/>
                <a:ea typeface="Questrial"/>
                <a:cs typeface="Questrial"/>
                <a:sym typeface="Questrial"/>
              </a:rPr>
              <a:t>History and Archaeology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5868" y="1010565"/>
            <a:ext cx="2446668" cy="240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8143" y="902875"/>
            <a:ext cx="4572000" cy="42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>
            <p:ph type="title"/>
          </p:nvPr>
        </p:nvSpPr>
        <p:spPr>
          <a:xfrm>
            <a:off x="415625" y="283400"/>
            <a:ext cx="6801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Clr>
                <a:srgbClr val="0C0C0C"/>
              </a:buClr>
              <a:buSzPct val="25000"/>
              <a:buFont typeface="Questrial"/>
              <a:buNone/>
            </a:pPr>
            <a:r>
              <a:rPr lang="en-US"/>
              <a:t>Socio-cultural Complexity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81250" y="1114700"/>
            <a:ext cx="4197000" cy="55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-6985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en-US" sz="2200">
                <a:solidFill>
                  <a:schemeClr val="accent2"/>
                </a:solidFill>
              </a:rPr>
              <a:t>Ancient historical sources say: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2"/>
                </a:solidFill>
              </a:rPr>
              <a:t>Thracians had an </a:t>
            </a:r>
            <a:r>
              <a:rPr i="1" lang="en-US" sz="2200">
                <a:solidFill>
                  <a:schemeClr val="accent2"/>
                </a:solidFill>
              </a:rPr>
              <a:t>arkhe</a:t>
            </a:r>
          </a:p>
          <a:p>
            <a:pPr indent="-6985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t/>
            </a:r>
            <a:endParaRPr i="1" sz="2200">
              <a:solidFill>
                <a:schemeClr val="accent2"/>
              </a:solidFill>
            </a:endParaRPr>
          </a:p>
          <a:p>
            <a:pPr indent="-69850" lvl="0" marL="0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en-US" sz="2200"/>
              <a:t>Mortuary data: very rich burial tombs, one city excavated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200"/>
          </a:p>
          <a:p>
            <a:pPr indent="0" lvl="0" marL="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/>
              <a:t>What was missing: large scale regional data on settlement distribution and hierarchy, and population trends.</a:t>
            </a:r>
          </a:p>
          <a:p>
            <a:pPr indent="0" lvl="0" marL="27432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Shape 1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4700" y="0"/>
            <a:ext cx="1918012" cy="2339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Shape 1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69500" y="3973800"/>
            <a:ext cx="2843212" cy="2014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66041" y="2646759"/>
            <a:ext cx="2446668" cy="1173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66043" y="4212375"/>
            <a:ext cx="2446668" cy="268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4006" y="-12"/>
            <a:ext cx="6069524" cy="4552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0298" y="3429000"/>
            <a:ext cx="2305899" cy="331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 rotWithShape="1">
          <a:blip r:embed="rId5">
            <a:alphaModFix/>
          </a:blip>
          <a:srcRect b="0" l="0" r="0" t="22833"/>
          <a:stretch/>
        </p:blipFill>
        <p:spPr>
          <a:xfrm>
            <a:off x="101724" y="973500"/>
            <a:ext cx="4392775" cy="4567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6974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8_13.png"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589" y="0"/>
            <a:ext cx="4848819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306603"/>
            <a:ext cx="8520600" cy="692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000"/>
              <a:t>Catchment  Analysis - Kazanlak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5339300" y="1203500"/>
            <a:ext cx="3600900" cy="43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-US"/>
              <a:t>The resource area of an archaeological site; </a:t>
            </a:r>
          </a:p>
        </p:txBody>
      </p:sp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375" y="916975"/>
            <a:ext cx="8046699" cy="530562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/>
        </p:nvSpPr>
        <p:spPr>
          <a:xfrm>
            <a:off x="311700" y="6287925"/>
            <a:ext cx="75267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ISOCHRONIC CATCHMENTS</a:t>
            </a:r>
          </a:p>
        </p:txBody>
      </p:sp>
      <p:pic>
        <p:nvPicPr>
          <p:cNvPr id="166" name="Shape 1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362" y="933050"/>
            <a:ext cx="7711275" cy="527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311700" y="242603"/>
            <a:ext cx="8520600" cy="692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/>
              <a:t>Isotope analysis</a:t>
            </a:r>
          </a:p>
        </p:txBody>
      </p:sp>
      <p:pic>
        <p:nvPicPr>
          <p:cNvPr id="172" name="Shape 1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5775" y="1268816"/>
            <a:ext cx="7348200" cy="48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Shape 178"/>
          <p:cNvPicPr preferRelativeResize="0"/>
          <p:nvPr/>
        </p:nvPicPr>
        <p:blipFill rotWithShape="1">
          <a:blip r:embed="rId3">
            <a:alphaModFix/>
          </a:blip>
          <a:srcRect b="0" l="0" r="0" t="10809"/>
          <a:stretch/>
        </p:blipFill>
        <p:spPr>
          <a:xfrm>
            <a:off x="56674" y="0"/>
            <a:ext cx="9087325" cy="670912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/>
          <p:nvPr>
            <p:ph type="title"/>
          </p:nvPr>
        </p:nvSpPr>
        <p:spPr>
          <a:xfrm>
            <a:off x="725175" y="690122"/>
            <a:ext cx="7246800" cy="11442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